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4" r:id="rId1"/>
  </p:sldMasterIdLst>
  <p:handoutMasterIdLst>
    <p:handoutMasterId r:id="rId24"/>
  </p:handoutMasterIdLst>
  <p:sldIdLst>
    <p:sldId id="256" r:id="rId2"/>
    <p:sldId id="323" r:id="rId3"/>
    <p:sldId id="329" r:id="rId4"/>
    <p:sldId id="348" r:id="rId5"/>
    <p:sldId id="347" r:id="rId6"/>
    <p:sldId id="328" r:id="rId7"/>
    <p:sldId id="336" r:id="rId8"/>
    <p:sldId id="297" r:id="rId9"/>
    <p:sldId id="273" r:id="rId10"/>
    <p:sldId id="267" r:id="rId11"/>
    <p:sldId id="300" r:id="rId12"/>
    <p:sldId id="290" r:id="rId13"/>
    <p:sldId id="309" r:id="rId14"/>
    <p:sldId id="312" r:id="rId15"/>
    <p:sldId id="314" r:id="rId16"/>
    <p:sldId id="276" r:id="rId17"/>
    <p:sldId id="346" r:id="rId18"/>
    <p:sldId id="342" r:id="rId19"/>
    <p:sldId id="343" r:id="rId20"/>
    <p:sldId id="344" r:id="rId21"/>
    <p:sldId id="345" r:id="rId22"/>
    <p:sldId id="33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9B7"/>
    <a:srgbClr val="38D45D"/>
    <a:srgbClr val="2BF616"/>
    <a:srgbClr val="FF9900"/>
    <a:srgbClr val="2167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6" autoAdjust="0"/>
    <p:restoredTop sz="94660"/>
  </p:normalViewPr>
  <p:slideViewPr>
    <p:cSldViewPr snapToGrid="0">
      <p:cViewPr varScale="1">
        <p:scale>
          <a:sx n="56" d="100"/>
          <a:sy n="56" d="100"/>
        </p:scale>
        <p:origin x="-78" y="-14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7C9EE-F665-4231-924E-3C70A775BAE1}" type="datetimeFigureOut">
              <a:rPr lang="ru-RU" smtClean="0"/>
              <a:t>10.05.2019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937179-925D-47A0-A1F1-D64F4DD8F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10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441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133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8363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9858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602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889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696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4572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853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72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4424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078174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5508908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67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501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590212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550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29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82000"/>
                <a:satMod val="150000"/>
                <a:lumMod val="16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03000"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424" y="1557866"/>
            <a:ext cx="9096376" cy="5096933"/>
          </a:xfrm>
          <a:prstGeom prst="rect">
            <a:avLst/>
          </a:prstGeom>
          <a:scene3d>
            <a:camera prst="orthographicFront"/>
            <a:lightRig rig="flat" dir="t"/>
          </a:scene3d>
          <a:sp3d prstMaterial="clear"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65866" y="753860"/>
            <a:ext cx="8178801" cy="5663873"/>
          </a:xfrm>
        </p:spPr>
        <p:txBody>
          <a:bodyPr>
            <a:normAutofit/>
          </a:bodyPr>
          <a:lstStyle/>
          <a:p>
            <a:r>
              <a:rPr lang="uk-UA" altLang="ru-RU" sz="1800" b="1" kern="0" dirty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ЛУГАНСЬКА ОБЛАСНА ДЕРЖАВНА АДМІНІСТРАЦІЯ</a:t>
            </a:r>
            <a:br>
              <a:rPr lang="uk-UA" altLang="ru-RU" sz="1800" b="1" kern="0" dirty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sz="1800" b="1" kern="0" dirty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ЛУГАНСЬКА ОБЛАСНА ВІЙСЬКОВО-ЦИВІЛЬНА АДМІНІСТРАЦІЯ </a:t>
            </a:r>
            <a:r>
              <a:rPr lang="uk-UA" altLang="ru-RU" sz="1800" b="1" kern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sz="1800" b="1" kern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sz="1800" b="1" kern="0" dirty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sz="1800" b="1" kern="0" dirty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sz="1800" b="1" kern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sz="1800" b="1" kern="0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altLang="ru-RU" sz="1800" b="1" kern="0" dirty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altLang="ru-RU" sz="1800" b="1" kern="0" dirty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dirty="0" smtClean="0">
                <a:solidFill>
                  <a:srgbClr val="FF0000"/>
                </a:solidFill>
              </a:rPr>
              <a:t>ОРГАНІЗАЦІЯ</a:t>
            </a:r>
            <a:br>
              <a:rPr lang="uk-UA" sz="4800" b="1" dirty="0" smtClean="0">
                <a:solidFill>
                  <a:srgbClr val="FF0000"/>
                </a:solidFill>
              </a:rPr>
            </a:br>
            <a:r>
              <a:rPr lang="uk-UA" sz="3600" b="1" dirty="0" smtClean="0">
                <a:solidFill>
                  <a:srgbClr val="FF0000"/>
                </a:solidFill>
              </a:rPr>
              <a:t>ВНУТРІШНЬОГО КОНТРОЛЮ</a:t>
            </a:r>
            <a:br>
              <a:rPr lang="uk-UA" sz="3600" b="1" dirty="0" smtClean="0">
                <a:solidFill>
                  <a:srgbClr val="FF0000"/>
                </a:solidFill>
              </a:rPr>
            </a:br>
            <a:r>
              <a:rPr lang="uk-UA" sz="3100" b="1" dirty="0" smtClean="0">
                <a:solidFill>
                  <a:srgbClr val="FF0000"/>
                </a:solidFill>
              </a:rPr>
              <a:t>РОЗПОРЯДНИКАМИ БЮДЖЕТНИХ КОШТІВ</a:t>
            </a:r>
            <a:r>
              <a:rPr lang="uk-UA" sz="3600" b="1" dirty="0" smtClean="0">
                <a:solidFill>
                  <a:srgbClr val="FF0000"/>
                </a:solidFill>
              </a:rPr>
              <a:t/>
            </a:r>
            <a:br>
              <a:rPr lang="uk-UA" sz="3600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sz="2400" b="1" dirty="0" smtClean="0">
                <a:solidFill>
                  <a:srgbClr val="0D09B7"/>
                </a:solidFill>
              </a:rPr>
              <a:t> </a:t>
            </a:r>
            <a:br>
              <a:rPr lang="uk-UA" sz="2400" b="1" dirty="0" smtClean="0">
                <a:solidFill>
                  <a:srgbClr val="0D09B7"/>
                </a:solidFill>
              </a:rPr>
            </a:br>
            <a:r>
              <a:rPr lang="uk-UA" sz="2400" b="1" dirty="0" smtClean="0">
                <a:solidFill>
                  <a:srgbClr val="0D09B7"/>
                </a:solidFill>
              </a:rPr>
              <a:t> </a:t>
            </a:r>
            <a:endParaRPr lang="uk-UA" sz="2400" b="1" dirty="0">
              <a:solidFill>
                <a:srgbClr val="0D09B7"/>
              </a:solidFill>
            </a:endParaRPr>
          </a:p>
        </p:txBody>
      </p:sp>
      <p:pic>
        <p:nvPicPr>
          <p:cNvPr id="5" name="Picture 6" descr="Картинки по запросу луганська област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558" y="260351"/>
            <a:ext cx="1358024" cy="141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026400" y="5433192"/>
            <a:ext cx="416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</a:rPr>
              <a:t>Заступник начальника </a:t>
            </a:r>
            <a:endParaRPr lang="uk-UA" sz="2000" b="1" dirty="0" smtClean="0">
              <a:solidFill>
                <a:srgbClr val="002060"/>
              </a:solidFill>
            </a:endParaRPr>
          </a:p>
          <a:p>
            <a:r>
              <a:rPr lang="uk-UA" sz="2000" b="1" dirty="0" smtClean="0">
                <a:solidFill>
                  <a:srgbClr val="002060"/>
                </a:solidFill>
              </a:rPr>
              <a:t>управління внутрішнього </a:t>
            </a:r>
            <a:r>
              <a:rPr lang="uk-UA" sz="2000" b="1" dirty="0" smtClean="0">
                <a:solidFill>
                  <a:srgbClr val="002060"/>
                </a:solidFill>
              </a:rPr>
              <a:t>аудиту</a:t>
            </a:r>
          </a:p>
          <a:p>
            <a:r>
              <a:rPr lang="uk-UA" sz="2000" b="1" dirty="0" smtClean="0">
                <a:solidFill>
                  <a:srgbClr val="002060"/>
                </a:solidFill>
              </a:rPr>
              <a:t>Ірина </a:t>
            </a:r>
            <a:r>
              <a:rPr lang="uk-UA" sz="2000" b="1" dirty="0" err="1" smtClean="0">
                <a:solidFill>
                  <a:srgbClr val="002060"/>
                </a:solidFill>
              </a:rPr>
              <a:t>Вєдєрнікова</a:t>
            </a:r>
            <a:endParaRPr lang="uk-UA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5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82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310031"/>
            <a:ext cx="9905998" cy="695809"/>
          </a:xfrm>
        </p:spPr>
        <p:txBody>
          <a:bodyPr>
            <a:noAutofit/>
          </a:bodyPr>
          <a:lstStyle/>
          <a:p>
            <a:r>
              <a:rPr lang="uk-UA" sz="3200" dirty="0">
                <a:solidFill>
                  <a:srgbClr val="FF0000"/>
                </a:solidFill>
              </a:rPr>
              <a:t>По якій моделі запроваджується внутрішній контроль ?</a:t>
            </a:r>
            <a:endParaRPr lang="uk-UA" sz="32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41412" y="1182688"/>
            <a:ext cx="9905999" cy="5443195"/>
          </a:xfrm>
        </p:spPr>
        <p:txBody>
          <a:bodyPr/>
          <a:lstStyle/>
          <a:p>
            <a:r>
              <a:rPr lang="uk-UA" b="1" dirty="0" smtClean="0"/>
              <a:t>Модель </a:t>
            </a:r>
            <a:r>
              <a:rPr lang="en-US" b="1" dirty="0"/>
              <a:t>COSO-ERM</a:t>
            </a:r>
            <a:endParaRPr lang="uk-UA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913" y="1182688"/>
            <a:ext cx="5038095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14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484867"/>
            <a:ext cx="9905998" cy="661642"/>
          </a:xfrm>
        </p:spPr>
        <p:txBody>
          <a:bodyPr>
            <a:noAutofit/>
          </a:bodyPr>
          <a:lstStyle/>
          <a:p>
            <a:r>
              <a:rPr lang="uk-UA" sz="3200" cap="all" dirty="0" smtClean="0">
                <a:solidFill>
                  <a:srgbClr val="FF0000"/>
                </a:solidFill>
              </a:rPr>
              <a:t>Перший елемент: внутрішнє середовище</a:t>
            </a:r>
            <a:endParaRPr lang="uk-UA" sz="3200" cap="all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41413" y="1209948"/>
            <a:ext cx="6733858" cy="5125538"/>
          </a:xfrm>
        </p:spPr>
        <p:txBody>
          <a:bodyPr>
            <a:normAutofit/>
          </a:bodyPr>
          <a:lstStyle/>
          <a:p>
            <a:pPr algn="just"/>
            <a:r>
              <a:rPr lang="uk-UA" sz="2800" b="1" dirty="0"/>
              <a:t>внутрішнє середовище </a:t>
            </a:r>
            <a:r>
              <a:rPr lang="uk-UA" sz="2800" dirty="0"/>
              <a:t>— процеси, операції, регламенти, структури та розподіл повноважень щодо їх виконання, правила та принципи управління людськими ресурсами, спрямовані на забезпечення виконання установою завдань і функцій та досягнення встановлених мети (місії), стратегічних та інших цілей, планів і вимог щодо діяльності </a:t>
            </a:r>
            <a:r>
              <a:rPr lang="uk-UA" sz="2800" dirty="0" smtClean="0"/>
              <a:t>установи.</a:t>
            </a:r>
            <a:endParaRPr lang="uk-UA" sz="2800" dirty="0"/>
          </a:p>
        </p:txBody>
      </p:sp>
      <p:sp>
        <p:nvSpPr>
          <p:cNvPr id="8" name="Овал 7"/>
          <p:cNvSpPr/>
          <p:nvPr/>
        </p:nvSpPr>
        <p:spPr>
          <a:xfrm>
            <a:off x="520504" y="8440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/>
              <a:t>1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815" y="1391467"/>
            <a:ext cx="2696150" cy="420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84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421570"/>
            <a:ext cx="9905998" cy="661642"/>
          </a:xfrm>
        </p:spPr>
        <p:txBody>
          <a:bodyPr>
            <a:noAutofit/>
          </a:bodyPr>
          <a:lstStyle/>
          <a:p>
            <a:pPr algn="ctr"/>
            <a:r>
              <a:rPr lang="uk-UA" sz="3200" cap="all" dirty="0" smtClean="0">
                <a:solidFill>
                  <a:srgbClr val="FF0000"/>
                </a:solidFill>
              </a:rPr>
              <a:t>другий елемент:   управління ризиками</a:t>
            </a:r>
            <a:endParaRPr lang="uk-UA" sz="3200" cap="all" dirty="0">
              <a:solidFill>
                <a:srgbClr val="FF0000"/>
              </a:solidFill>
            </a:endParaRPr>
          </a:p>
        </p:txBody>
      </p:sp>
      <p:sp>
        <p:nvSpPr>
          <p:cNvPr id="19" name="Місце для вмісту 18"/>
          <p:cNvSpPr>
            <a:spLocks noGrp="1"/>
          </p:cNvSpPr>
          <p:nvPr>
            <p:ph idx="1"/>
          </p:nvPr>
        </p:nvSpPr>
        <p:spPr>
          <a:xfrm>
            <a:off x="1141412" y="1335970"/>
            <a:ext cx="6859588" cy="4811611"/>
          </a:xfrm>
        </p:spPr>
        <p:txBody>
          <a:bodyPr>
            <a:normAutofit/>
          </a:bodyPr>
          <a:lstStyle/>
          <a:p>
            <a:pPr algn="just"/>
            <a:r>
              <a:rPr lang="uk-UA" sz="2800" b="1" dirty="0"/>
              <a:t>управління ризиками </a:t>
            </a:r>
            <a:r>
              <a:rPr lang="uk-UA" sz="2800" dirty="0"/>
              <a:t>— діяльність керівництва та працівників установи з ідентифікації ризиків, проведення їх оцінки, визначення способів реагування на ідентифіковані та оцінені ризики, здійснення перегляду ідентифікованих та оцінених ризиків для виявлення нових та таких, що зазнали </a:t>
            </a:r>
            <a:r>
              <a:rPr lang="uk-UA" sz="2800" dirty="0" smtClean="0"/>
              <a:t>змін.</a:t>
            </a:r>
            <a:endParaRPr lang="uk-UA" sz="2800" dirty="0"/>
          </a:p>
        </p:txBody>
      </p:sp>
      <p:sp>
        <p:nvSpPr>
          <p:cNvPr id="4" name="Овал 3"/>
          <p:cNvSpPr/>
          <p:nvPr/>
        </p:nvSpPr>
        <p:spPr>
          <a:xfrm>
            <a:off x="520504" y="8440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/>
              <a:t>2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4069" y="1420376"/>
            <a:ext cx="2723341" cy="410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53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477841"/>
            <a:ext cx="9905998" cy="731980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Третій </a:t>
            </a:r>
            <a:r>
              <a:rPr lang="uk-UA" sz="3200" dirty="0">
                <a:solidFill>
                  <a:srgbClr val="FF0000"/>
                </a:solidFill>
              </a:rPr>
              <a:t>елемент:  </a:t>
            </a:r>
            <a:r>
              <a:rPr lang="uk-UA" sz="3200" dirty="0" smtClean="0">
                <a:solidFill>
                  <a:srgbClr val="FF0000"/>
                </a:solidFill>
              </a:rPr>
              <a:t>Заходи </a:t>
            </a:r>
            <a:r>
              <a:rPr lang="uk-UA" sz="3200" dirty="0">
                <a:solidFill>
                  <a:srgbClr val="FF0000"/>
                </a:solidFill>
              </a:rPr>
              <a:t>контролю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41413" y="1659988"/>
            <a:ext cx="6470968" cy="464233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800" b="1" dirty="0"/>
              <a:t>заходи контролю — </a:t>
            </a:r>
            <a:r>
              <a:rPr lang="uk-UA" sz="2800" dirty="0"/>
              <a:t>сукупність запроваджених в установі управлінських дій, які здійснюються керівництвом та працівниками установи для впливу на ризики з метою досягнення установою визначених мети (місії), стратегічних та інших цілей, завдань, планів і вимог щодо діяльності </a:t>
            </a:r>
            <a:r>
              <a:rPr lang="uk-UA" sz="2800" dirty="0" smtClean="0"/>
              <a:t>установи.</a:t>
            </a:r>
            <a:endParaRPr lang="uk-UA" sz="2800" dirty="0"/>
          </a:p>
        </p:txBody>
      </p:sp>
      <p:sp>
        <p:nvSpPr>
          <p:cNvPr id="4" name="Овал 3"/>
          <p:cNvSpPr/>
          <p:nvPr/>
        </p:nvSpPr>
        <p:spPr>
          <a:xfrm>
            <a:off x="520504" y="8440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/>
              <a:t>3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885" y="1209822"/>
            <a:ext cx="3770142" cy="377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5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0002" y="541607"/>
            <a:ext cx="10139997" cy="66164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Четвертий елемент: Інформація та комунікація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713871" y="1203249"/>
            <a:ext cx="4797084" cy="4831791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uk-UA" sz="3200" b="1" dirty="0" smtClean="0"/>
              <a:t>	</a:t>
            </a:r>
            <a:r>
              <a:rPr lang="uk-UA" sz="3200" b="1" dirty="0"/>
              <a:t>інформація та комунікація (інформаційний та комунікаційний обмін) </a:t>
            </a:r>
            <a:r>
              <a:rPr lang="uk-UA" sz="3200" dirty="0"/>
              <a:t>— створення інформації, здійснення її збору, документування, проведення аналізу, передача інформації та користування нею керівництвом і працівниками установи для виконання і оцінювання результатів виконання завдань та </a:t>
            </a:r>
            <a:r>
              <a:rPr lang="uk-UA" sz="3200" dirty="0" smtClean="0"/>
              <a:t>функцій.</a:t>
            </a:r>
            <a:endParaRPr lang="uk-UA" sz="3200" dirty="0"/>
          </a:p>
        </p:txBody>
      </p:sp>
      <p:sp>
        <p:nvSpPr>
          <p:cNvPr id="4" name="Овал 3"/>
          <p:cNvSpPr/>
          <p:nvPr/>
        </p:nvSpPr>
        <p:spPr>
          <a:xfrm>
            <a:off x="520504" y="8440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/>
              <a:t>4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3679" y="1839263"/>
            <a:ext cx="3310643" cy="3516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504" y="1983545"/>
            <a:ext cx="3193367" cy="302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41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372334"/>
            <a:ext cx="9905998" cy="816387"/>
          </a:xfrm>
        </p:spPr>
        <p:txBody>
          <a:bodyPr>
            <a:normAutofit/>
          </a:bodyPr>
          <a:lstStyle/>
          <a:p>
            <a:r>
              <a:rPr lang="uk-UA" cap="none" dirty="0" smtClean="0">
                <a:solidFill>
                  <a:srgbClr val="FF0000"/>
                </a:solidFill>
              </a:rPr>
              <a:t>П'ятий елемент:  Моніторинг</a:t>
            </a:r>
            <a:endParaRPr lang="uk-UA" cap="none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41413" y="1716258"/>
            <a:ext cx="6642418" cy="329008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3200" b="1" dirty="0" smtClean="0"/>
              <a:t>	</a:t>
            </a:r>
            <a:r>
              <a:rPr lang="uk-UA" sz="2800" b="1" dirty="0"/>
              <a:t>М</a:t>
            </a:r>
            <a:r>
              <a:rPr lang="uk-UA" sz="2800" b="1" dirty="0" smtClean="0"/>
              <a:t>оніторинг — </a:t>
            </a:r>
            <a:r>
              <a:rPr lang="uk-UA" sz="2800" dirty="0" smtClean="0"/>
              <a:t>відстеження стану організації та функціонування системи внутрішнього контролю в цілому та/або окремих його елементів.</a:t>
            </a:r>
            <a:endParaRPr lang="uk-UA" sz="2800" dirty="0"/>
          </a:p>
        </p:txBody>
      </p:sp>
      <p:sp>
        <p:nvSpPr>
          <p:cNvPr id="4" name="Овал 3"/>
          <p:cNvSpPr/>
          <p:nvPr/>
        </p:nvSpPr>
        <p:spPr>
          <a:xfrm>
            <a:off x="227012" y="20398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/>
              <a:t>5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818" y="1673798"/>
            <a:ext cx="2892702" cy="415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357953"/>
            <a:ext cx="9905998" cy="793514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Отже, підведемо підсумки, яка користь ВК ?</a:t>
            </a:r>
            <a:endParaRPr lang="uk-UA" sz="2800" b="1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41412" y="1236133"/>
            <a:ext cx="9905999" cy="510839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uk-UA" sz="1800" b="1" dirty="0" smtClean="0"/>
              <a:t>Допомагає запобігти ризикам;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uk-UA" sz="1800" b="1" dirty="0"/>
              <a:t>н</a:t>
            </a:r>
            <a:r>
              <a:rPr lang="uk-UA" sz="1800" b="1" dirty="0" smtClean="0"/>
              <a:t>адає керівнику вчасну, якісну інформацію для прийняття ефективних управлінських рішень;</a:t>
            </a:r>
            <a:endParaRPr lang="uk-UA" sz="1800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uk-UA" sz="1800" b="1" dirty="0" smtClean="0"/>
              <a:t>допомагає </a:t>
            </a:r>
            <a:r>
              <a:rPr lang="uk-UA" sz="1800" b="1" dirty="0"/>
              <a:t>керівникам зосереджуватися на найбільш значущих питаннях, не збиваючись і не відволікаючись на шляху до досягнення організаційних цілей;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uk-UA" sz="1800" b="1" dirty="0" smtClean="0"/>
              <a:t>стимулює </a:t>
            </a:r>
            <a:r>
              <a:rPr lang="uk-UA" sz="1800" b="1" dirty="0"/>
              <a:t>економічне, ефективне і </a:t>
            </a:r>
            <a:r>
              <a:rPr lang="uk-UA" sz="1800" b="1" dirty="0" smtClean="0"/>
              <a:t>результативне використання </a:t>
            </a:r>
            <a:r>
              <a:rPr lang="uk-UA" sz="1800" b="1" dirty="0"/>
              <a:t>ресурсів.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1800" dirty="0" smtClean="0"/>
              <a:t>	</a:t>
            </a:r>
            <a:r>
              <a:rPr lang="uk-UA" b="1" dirty="0" smtClean="0">
                <a:solidFill>
                  <a:srgbClr val="002060"/>
                </a:solidFill>
              </a:rPr>
              <a:t>З </a:t>
            </a:r>
            <a:r>
              <a:rPr lang="uk-UA" b="1" dirty="0">
                <a:solidFill>
                  <a:srgbClr val="002060"/>
                </a:solidFill>
              </a:rPr>
              <a:t>часом призводить до: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uk-UA" sz="1800" b="1" dirty="0"/>
              <a:t>е</a:t>
            </a:r>
            <a:r>
              <a:rPr lang="uk-UA" sz="1800" b="1" dirty="0" smtClean="0"/>
              <a:t>фективнішого </a:t>
            </a:r>
            <a:r>
              <a:rPr lang="uk-UA" sz="1800" b="1" dirty="0"/>
              <a:t>способу управління, який забирає менше часу;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uk-UA" sz="1800" b="1" dirty="0"/>
              <a:t>ч</a:t>
            </a:r>
            <a:r>
              <a:rPr lang="uk-UA" sz="1800" b="1" dirty="0" smtClean="0"/>
              <a:t>іткого </a:t>
            </a:r>
            <a:r>
              <a:rPr lang="uk-UA" sz="1800" b="1" dirty="0"/>
              <a:t>і прозорого управління, націленого на результат, підзвітного та відповідального керівництва;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uk-UA" sz="1800" b="1" dirty="0"/>
              <a:t>ч</a:t>
            </a:r>
            <a:r>
              <a:rPr lang="uk-UA" sz="1800" b="1" dirty="0" smtClean="0"/>
              <a:t>іткого </a:t>
            </a:r>
            <a:r>
              <a:rPr lang="uk-UA" sz="1800" b="1" dirty="0"/>
              <a:t>розподілу завдань і обов’язків </a:t>
            </a:r>
            <a:r>
              <a:rPr lang="uk-UA" sz="1800" b="1" dirty="0" smtClean="0"/>
              <a:t>керівництва </a:t>
            </a:r>
            <a:r>
              <a:rPr lang="uk-UA" sz="1800" b="1" dirty="0"/>
              <a:t>і персоналу;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uk-UA" sz="1800" b="1" dirty="0"/>
              <a:t>о</a:t>
            </a:r>
            <a:r>
              <a:rPr lang="uk-UA" sz="1800" b="1" dirty="0" smtClean="0"/>
              <a:t>плати </a:t>
            </a:r>
            <a:r>
              <a:rPr lang="uk-UA" sz="1800" b="1" dirty="0"/>
              <a:t>праці, яка більше враховує заслуги;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uk-UA" sz="1800" b="1" dirty="0" smtClean="0"/>
              <a:t>кращого </a:t>
            </a:r>
            <a:r>
              <a:rPr lang="uk-UA" sz="1800" b="1" dirty="0"/>
              <a:t>кар’єрного росту для персоналу та стимулу до мобілізації</a:t>
            </a:r>
            <a:r>
              <a:rPr lang="uk-UA" sz="1800" b="1" dirty="0" smtClean="0"/>
              <a:t>;.</a:t>
            </a:r>
            <a:endParaRPr lang="uk-UA" sz="18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601" y="2726267"/>
            <a:ext cx="2016108" cy="39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0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987" y="696457"/>
            <a:ext cx="9905998" cy="443905"/>
          </a:xfrm>
        </p:spPr>
        <p:txBody>
          <a:bodyPr>
            <a:normAutofit fontScale="90000"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Що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необхідно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зробити</a:t>
            </a:r>
            <a:r>
              <a:rPr lang="ru-RU" sz="2800" b="1" dirty="0" smtClean="0">
                <a:solidFill>
                  <a:srgbClr val="FF0000"/>
                </a:solidFill>
              </a:rPr>
              <a:t> в першу </a:t>
            </a:r>
            <a:r>
              <a:rPr lang="ru-RU" sz="2800" b="1" dirty="0" err="1" smtClean="0">
                <a:solidFill>
                  <a:srgbClr val="FF0000"/>
                </a:solidFill>
              </a:rPr>
              <a:t>чергу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endParaRPr lang="uk-UA" sz="2800" b="1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51987" y="1266093"/>
            <a:ext cx="8700673" cy="460977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	</a:t>
            </a:r>
            <a:r>
              <a:rPr lang="uk-UA" sz="1800" b="1" dirty="0" smtClean="0"/>
              <a:t> Мають бути </a:t>
            </a:r>
            <a:r>
              <a:rPr lang="uk-UA" sz="1800" b="1" dirty="0"/>
              <a:t>визначені відповідальні </a:t>
            </a:r>
            <a:r>
              <a:rPr lang="uk-UA" sz="1800" b="1" dirty="0" smtClean="0"/>
              <a:t>особи для здійснення </a:t>
            </a:r>
            <a:r>
              <a:rPr lang="uk-UA" sz="1800" b="1" dirty="0"/>
              <a:t>координації та узагальнення інформації щодо впровадження системи внутрішнього контролю та управління ризиками в  </a:t>
            </a:r>
            <a:r>
              <a:rPr lang="uk-UA" sz="1800" b="1" dirty="0" smtClean="0"/>
              <a:t>установах.</a:t>
            </a:r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1800" b="1" dirty="0" smtClean="0"/>
              <a:t>Також, за необхідності можуть бути створені робочі групи </a:t>
            </a:r>
            <a:r>
              <a:rPr lang="uk-UA" sz="1800" b="1" dirty="0"/>
              <a:t>– група посадових осіб установи з найвищим рівнем компетенції у відповідній сфері (напрямку діяльності), які здатні ідентифікувати ризики та оцінити ймовірність їх виникнення та вплив на досягнення визначених </a:t>
            </a:r>
            <a:r>
              <a:rPr lang="uk-UA" sz="1800" b="1" dirty="0" smtClean="0"/>
              <a:t>цілей.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smtClean="0">
                <a:solidFill>
                  <a:srgbClr val="FF0000"/>
                </a:solidFill>
              </a:rPr>
              <a:t>Головне: </a:t>
            </a:r>
            <a:r>
              <a:rPr lang="uk-UA" sz="2800" b="1" i="1" dirty="0" smtClean="0">
                <a:solidFill>
                  <a:srgbClr val="FF0000"/>
                </a:solidFill>
              </a:rPr>
              <a:t>створення системи внутрішнього контролю це командна робота !!!!!!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000" b="1" dirty="0" smtClean="0"/>
              <a:t>Затвердження </a:t>
            </a:r>
            <a:r>
              <a:rPr lang="uk-UA" sz="2000" b="1" dirty="0" smtClean="0"/>
              <a:t>плану </a:t>
            </a:r>
            <a:r>
              <a:rPr lang="uk-UA" sz="2000" b="1" dirty="0" smtClean="0"/>
              <a:t>впровадження внутрішнього контролю.</a:t>
            </a:r>
            <a:endParaRPr lang="uk-UA" sz="2000" b="1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uk-UA" sz="1800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476" y="4528516"/>
            <a:ext cx="3613838" cy="1939654"/>
          </a:xfrm>
          <a:prstGeom prst="rect">
            <a:avLst/>
          </a:prstGeom>
          <a:effectLst>
            <a:softEdge rad="3937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95" b="-2595"/>
          <a:stretch/>
        </p:blipFill>
        <p:spPr>
          <a:xfrm>
            <a:off x="9704071" y="1266093"/>
            <a:ext cx="1890229" cy="2482947"/>
          </a:xfrm>
          <a:prstGeom prst="rect">
            <a:avLst/>
          </a:prstGeom>
          <a:effectLst>
            <a:softEdge rad="190500"/>
          </a:effectLst>
        </p:spPr>
      </p:pic>
    </p:spTree>
    <p:extLst>
      <p:ext uri="{BB962C8B-B14F-4D97-AF65-F5344CB8AC3E}">
        <p14:creationId xmlns:p14="http://schemas.microsoft.com/office/powerpoint/2010/main" val="125303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987" y="696457"/>
            <a:ext cx="9905998" cy="106461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РЕКОМЕНДАЦІЇ: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Що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необхідно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передбачити</a:t>
            </a:r>
            <a:r>
              <a:rPr lang="ru-RU" sz="2800" b="1" dirty="0" smtClean="0">
                <a:solidFill>
                  <a:srgbClr val="FF0000"/>
                </a:solidFill>
              </a:rPr>
              <a:t> у </a:t>
            </a:r>
            <a:r>
              <a:rPr lang="ru-RU" sz="2800" b="1" dirty="0" err="1" smtClean="0">
                <a:solidFill>
                  <a:srgbClr val="FF0000"/>
                </a:solidFill>
              </a:rPr>
              <a:t>Плані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err="1" smtClean="0">
                <a:solidFill>
                  <a:srgbClr val="FF0000"/>
                </a:solidFill>
              </a:rPr>
              <a:t>впровадження</a:t>
            </a:r>
            <a:r>
              <a:rPr lang="ru-RU" sz="2800" b="1" dirty="0" smtClean="0">
                <a:solidFill>
                  <a:srgbClr val="FF0000"/>
                </a:solidFill>
              </a:rPr>
              <a:t>   </a:t>
            </a:r>
            <a:r>
              <a:rPr lang="ru-RU" sz="2800" b="1" dirty="0" err="1" smtClean="0">
                <a:solidFill>
                  <a:srgbClr val="FF0000"/>
                </a:solidFill>
              </a:rPr>
              <a:t>внутрішнього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контролю </a:t>
            </a:r>
            <a:r>
              <a:rPr lang="ru-RU" sz="2800" b="1" dirty="0" smtClean="0">
                <a:solidFill>
                  <a:srgbClr val="FF0000"/>
                </a:solidFill>
              </a:rPr>
              <a:t> на </a:t>
            </a:r>
            <a:r>
              <a:rPr lang="ru-RU" sz="2800" b="1" dirty="0">
                <a:solidFill>
                  <a:srgbClr val="FF0000"/>
                </a:solidFill>
              </a:rPr>
              <a:t>2019 </a:t>
            </a:r>
            <a:r>
              <a:rPr lang="ru-RU" sz="2800" b="1" dirty="0" err="1">
                <a:solidFill>
                  <a:srgbClr val="FF0000"/>
                </a:solidFill>
              </a:rPr>
              <a:t>рік</a:t>
            </a:r>
            <a:endParaRPr lang="uk-UA" sz="2800" b="1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51987" y="1981200"/>
            <a:ext cx="8610991" cy="4067907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Звірити стратегічні цілі по кожному процесу (функції) на відповідність меті установи.</a:t>
            </a:r>
          </a:p>
          <a:p>
            <a:pPr marL="0" indent="45720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Звірити операційні цілі на відповідність </a:t>
            </a:r>
            <a:r>
              <a:rPr lang="ru-RU" sz="2000" b="1" dirty="0" smtClean="0"/>
              <a:t>принципам </a:t>
            </a:r>
            <a:r>
              <a:rPr lang="ru-RU" sz="2000" b="1" dirty="0"/>
              <a:t>(</a:t>
            </a:r>
            <a:r>
              <a:rPr lang="en-US" sz="2000" b="1" dirty="0"/>
              <a:t>SMART</a:t>
            </a:r>
            <a:r>
              <a:rPr lang="en-US" sz="2000" b="1" dirty="0" smtClean="0"/>
              <a:t>)</a:t>
            </a:r>
            <a:r>
              <a:rPr lang="uk-UA" sz="2000" b="1" dirty="0" smtClean="0"/>
              <a:t>.</a:t>
            </a:r>
          </a:p>
          <a:p>
            <a:pPr marL="0" lvl="0" indent="457200">
              <a:spcBef>
                <a:spcPts val="600"/>
              </a:spcBef>
              <a:buClr>
                <a:srgbClr val="D9B247"/>
              </a:buClr>
              <a:buNone/>
            </a:pPr>
            <a:r>
              <a:rPr lang="uk-UA" sz="2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Здійснити </a:t>
            </a:r>
            <a:r>
              <a:rPr lang="uk-UA" sz="2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інвентаризацію </a:t>
            </a:r>
            <a:r>
              <a:rPr lang="uk-UA" sz="20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існуючих завдань, процесів (функцій), закріплених за установою в загальному та в розрізі кожного структурного підрозділу установи, </a:t>
            </a:r>
            <a:r>
              <a:rPr lang="uk-UA" sz="2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зокрема щодо:</a:t>
            </a:r>
            <a:endParaRPr lang="uk-UA" sz="2000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marL="0" lvl="0" indent="0">
              <a:spcBef>
                <a:spcPts val="600"/>
              </a:spcBef>
              <a:buClr>
                <a:srgbClr val="D9B247"/>
              </a:buClr>
              <a:buNone/>
            </a:pPr>
            <a:r>
              <a:rPr lang="uk-UA" sz="20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- </a:t>
            </a:r>
            <a:r>
              <a:rPr lang="uk-UA" sz="2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встановлення відповідності </a:t>
            </a:r>
            <a:r>
              <a:rPr lang="uk-UA" sz="20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існуючої організаційної структури установи меті діяльності установи та законодавчо визначеним завданням;</a:t>
            </a:r>
          </a:p>
          <a:p>
            <a:pPr marL="0" lvl="0" indent="0">
              <a:spcBef>
                <a:spcPts val="600"/>
              </a:spcBef>
              <a:buClr>
                <a:srgbClr val="D9B247"/>
              </a:buClr>
              <a:buNone/>
            </a:pPr>
            <a:r>
              <a:rPr lang="uk-UA" sz="20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- </a:t>
            </a:r>
            <a:r>
              <a:rPr lang="uk-UA" sz="2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виявлення </a:t>
            </a:r>
            <a:r>
              <a:rPr lang="uk-UA" sz="20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завдання, </a:t>
            </a:r>
            <a:r>
              <a:rPr lang="uk-UA" sz="2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процесів </a:t>
            </a:r>
            <a:r>
              <a:rPr lang="uk-UA" sz="20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(</a:t>
            </a:r>
            <a:r>
              <a:rPr lang="uk-UA" sz="2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функцій), </a:t>
            </a:r>
            <a:r>
              <a:rPr lang="uk-UA" sz="20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які дублюються між відділами для усунення дублювання в подальшому</a:t>
            </a:r>
            <a:r>
              <a:rPr lang="uk-UA" sz="2000" dirty="0">
                <a:solidFill>
                  <a:prstClr val="black">
                    <a:lumMod val="85000"/>
                    <a:lumOff val="15000"/>
                  </a:prstClr>
                </a:solidFill>
              </a:rPr>
              <a:t>.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uk-UA" sz="20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159" y="2137847"/>
            <a:ext cx="3028401" cy="403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18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028871" y="1407649"/>
            <a:ext cx="9905999" cy="5190099"/>
          </a:xfrm>
        </p:spPr>
        <p:txBody>
          <a:bodyPr>
            <a:noAutofit/>
          </a:bodyPr>
          <a:lstStyle/>
          <a:p>
            <a:pPr marL="0" indent="45720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Проаналізувати внутрішньо-організаційні документи установи. </a:t>
            </a:r>
          </a:p>
          <a:p>
            <a:pPr marL="0" indent="45720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Звірити закріплення  усіх завдань, процесів (функцій) у внутрішніх регламентах (інструкціях, порядках тощо), з метою: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а) повного відображення реально закріплених завдань, процесів (функцій), що практично виконуються в конкретному структурному підрозділі установи та конкретним працівником;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б) і навпаки – виявлення завдань, процесів (функцій), які прописані у внутрішніх документах, але насправді не здійснюються, ні на рівні працівників, ні в загальному по структурному підрозділу</a:t>
            </a:r>
            <a:r>
              <a:rPr lang="ru-RU" sz="2000" b="1" dirty="0" smtClean="0"/>
              <a:t>.</a:t>
            </a:r>
            <a:endParaRPr lang="uk-UA" sz="2000" b="1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4301066"/>
            <a:ext cx="2973153" cy="200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7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486" y="291946"/>
            <a:ext cx="10923813" cy="72042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 </a:t>
            </a:r>
            <a:r>
              <a:rPr lang="uk-UA" sz="2400" b="1" cap="none" dirty="0" smtClean="0">
                <a:solidFill>
                  <a:srgbClr val="FF0000"/>
                </a:solidFill>
              </a:rPr>
              <a:t>В яких нормативних актах зазначено впровадження внутрішнього контролю ?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67443" y="881744"/>
            <a:ext cx="10629899" cy="553598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uk-UA" dirty="0" smtClean="0"/>
              <a:t>1. Після </a:t>
            </a:r>
            <a:r>
              <a:rPr lang="uk-UA" dirty="0"/>
              <a:t>того, як Урядом України 12.02.2005 р. та Радою з питань співробітництва між Україною і ЄС 21.02.2005 р. схвалено План дій «Україна – Європейський Союз» розпочалась робота по впровадженню на Україні </a:t>
            </a:r>
            <a:r>
              <a:rPr lang="uk-UA" dirty="0" smtClean="0"/>
              <a:t>ДВфК;</a:t>
            </a:r>
          </a:p>
          <a:p>
            <a:pPr marL="0" indent="0">
              <a:buNone/>
            </a:pPr>
            <a:r>
              <a:rPr lang="uk-UA" sz="2500" b="1" dirty="0" smtClean="0"/>
              <a:t>2. Бюджетний </a:t>
            </a:r>
            <a:r>
              <a:rPr lang="uk-UA" sz="2500" b="1" dirty="0"/>
              <a:t>кодекс України від 08.07.2010 р. № 2456-</a:t>
            </a:r>
            <a:r>
              <a:rPr lang="en-US" sz="2500" b="1" dirty="0"/>
              <a:t>VI (</a:t>
            </a:r>
            <a:r>
              <a:rPr lang="uk-UA" sz="2500" b="1" dirty="0"/>
              <a:t>із змінами та доповненнями)  ст. 26 «Контроль та аудит у бюджетному процесі</a:t>
            </a:r>
            <a:r>
              <a:rPr lang="uk-UA" sz="2500" b="1" dirty="0" smtClean="0"/>
              <a:t>»;</a:t>
            </a:r>
          </a:p>
          <a:p>
            <a:pPr marL="0" indent="0">
              <a:buNone/>
            </a:pPr>
            <a:r>
              <a:rPr lang="uk-UA" dirty="0"/>
              <a:t>3</a:t>
            </a:r>
            <a:r>
              <a:rPr lang="uk-UA" dirty="0" smtClean="0"/>
              <a:t>.</a:t>
            </a:r>
            <a:r>
              <a:rPr lang="ru-RU" dirty="0" smtClean="0"/>
              <a:t> </a:t>
            </a:r>
            <a:r>
              <a:rPr lang="ru-RU" dirty="0"/>
              <a:t>Постанова КМУ від 28 </a:t>
            </a:r>
            <a:r>
              <a:rPr lang="uk-UA" dirty="0" smtClean="0"/>
              <a:t>вересня 2011 р. № 1001, якою затверджений «Порядок утворення структурних підрозділів внутрішнього аудиту та проведення такого аудиту в міністерствах, інших центральних органах виконавчої влади, їх територіальних органах та бюджетних установах, які належать до сфери управління міністерств, інших центральних органів виконавчої влади</a:t>
            </a:r>
            <a:r>
              <a:rPr lang="ru-RU" dirty="0" smtClean="0"/>
              <a:t>»;</a:t>
            </a:r>
          </a:p>
          <a:p>
            <a:pPr marL="0" indent="0">
              <a:buNone/>
            </a:pPr>
            <a:r>
              <a:rPr lang="ru-RU" sz="2600" b="1" dirty="0"/>
              <a:t>4</a:t>
            </a:r>
            <a:r>
              <a:rPr lang="ru-RU" sz="2600" b="1" dirty="0" smtClean="0"/>
              <a:t>. </a:t>
            </a:r>
            <a:r>
              <a:rPr lang="uk-UA" sz="2600" b="1" dirty="0" smtClean="0"/>
              <a:t>Методичні </a:t>
            </a:r>
            <a:r>
              <a:rPr lang="uk-UA" sz="2600" b="1" dirty="0"/>
              <a:t>рекомендації з організації внутрішнього контролю, затверджені наказом Міністерства фінансів України від 14.09.2012 № </a:t>
            </a:r>
            <a:r>
              <a:rPr lang="uk-UA" sz="2600" b="1" dirty="0" smtClean="0"/>
              <a:t>995;</a:t>
            </a:r>
            <a:endParaRPr lang="uk-UA" sz="2600" b="1" dirty="0"/>
          </a:p>
          <a:p>
            <a:pPr marL="0" indent="0">
              <a:buNone/>
            </a:pPr>
            <a:r>
              <a:rPr lang="uk-UA" dirty="0" smtClean="0"/>
              <a:t>5. Дорученням </a:t>
            </a:r>
            <a:r>
              <a:rPr lang="uk-UA" dirty="0"/>
              <a:t>Прем’єр-міністра України для виконання протокольних рішень Мінфіну (протокольні рішення, прийняті на нараді, проведеній 24.06.2014 р. Мінфіном за дорученням Прем’єр-міністра України від 13.06.2014 р. № 20428/1/1-14</a:t>
            </a:r>
            <a:r>
              <a:rPr lang="uk-UA" dirty="0" smtClean="0"/>
              <a:t>);</a:t>
            </a:r>
          </a:p>
          <a:p>
            <a:pPr marL="0" indent="0">
              <a:buNone/>
            </a:pPr>
            <a:r>
              <a:rPr lang="uk-UA" dirty="0" smtClean="0"/>
              <a:t>6. </a:t>
            </a:r>
            <a:r>
              <a:rPr lang="uk-UA" dirty="0"/>
              <a:t>Економічна частина Угоди про асоціацію  між Україною, з однієї сторони, та Європейським Союзом, Європейським співтовариством з атомної енергії і їхніми державами-членами, з іншої сторони. 27 червня 2014 </a:t>
            </a:r>
            <a:r>
              <a:rPr lang="uk-UA" dirty="0" smtClean="0"/>
              <a:t>року;</a:t>
            </a:r>
            <a:endParaRPr lang="uk-UA" dirty="0"/>
          </a:p>
          <a:p>
            <a:pPr marL="0" indent="0">
              <a:buNone/>
            </a:pPr>
            <a:r>
              <a:rPr lang="uk-UA" dirty="0" smtClean="0"/>
              <a:t>7. Стратегія </a:t>
            </a:r>
            <a:r>
              <a:rPr lang="uk-UA" dirty="0"/>
              <a:t>сталого розвитку "Україна - 2020" схвалена Указом Президента України від 12 січня 2015 року № </a:t>
            </a:r>
            <a:r>
              <a:rPr lang="uk-UA" dirty="0" smtClean="0"/>
              <a:t>5/2015;</a:t>
            </a:r>
            <a:endParaRPr lang="uk-UA" dirty="0"/>
          </a:p>
          <a:p>
            <a:pPr marL="0" indent="0">
              <a:buNone/>
            </a:pPr>
            <a:r>
              <a:rPr lang="uk-UA" dirty="0" smtClean="0"/>
              <a:t>8. </a:t>
            </a:r>
            <a:r>
              <a:rPr lang="uk-UA" dirty="0"/>
              <a:t>Розпорядження КМУ від 24 червня 2016 р. № 474-р  «Деякі питання реформування державного управління України</a:t>
            </a:r>
            <a:r>
              <a:rPr lang="uk-UA" dirty="0" smtClean="0"/>
              <a:t>»</a:t>
            </a:r>
          </a:p>
          <a:p>
            <a:pPr marL="0" indent="0">
              <a:buNone/>
            </a:pPr>
            <a:r>
              <a:rPr lang="uk-UA" dirty="0" smtClean="0"/>
              <a:t>9. Стратегія </a:t>
            </a:r>
            <a:r>
              <a:rPr lang="uk-UA" dirty="0"/>
              <a:t>реформування системи управління державними фінансами на 2017-2020 роки затверджена розпорядженням КМУ від 8 лютого 2017 р. № </a:t>
            </a:r>
            <a:r>
              <a:rPr lang="uk-UA" dirty="0" smtClean="0"/>
              <a:t>142-р;</a:t>
            </a:r>
            <a:endParaRPr lang="uk-UA" dirty="0"/>
          </a:p>
          <a:p>
            <a:pPr marL="0" indent="0">
              <a:buNone/>
            </a:pPr>
            <a:r>
              <a:rPr lang="uk-UA" dirty="0" smtClean="0"/>
              <a:t>10. Резолюція Першого </a:t>
            </a:r>
            <a:r>
              <a:rPr lang="uk-UA" dirty="0"/>
              <a:t>віце-прем’єр міністра – міністра економічного розвитку і торгівлі України Степана </a:t>
            </a:r>
            <a:r>
              <a:rPr lang="uk-UA" dirty="0" err="1"/>
              <a:t>Кубіва</a:t>
            </a:r>
            <a:r>
              <a:rPr lang="uk-UA" dirty="0"/>
              <a:t> до листа Міністерства фінансів України про стан функціонування державного внутрішнього фінансового контролю від 30.08.2018 року № </a:t>
            </a:r>
            <a:r>
              <a:rPr lang="uk-UA" dirty="0" smtClean="0"/>
              <a:t>33030-07-3/22789;</a:t>
            </a:r>
          </a:p>
          <a:p>
            <a:pPr marL="0" indent="0">
              <a:buNone/>
            </a:pPr>
            <a:r>
              <a:rPr lang="ru-RU" sz="2500" b="1" dirty="0" smtClean="0"/>
              <a:t>11</a:t>
            </a:r>
            <a:r>
              <a:rPr lang="uk-UA" sz="2500" b="1" dirty="0" smtClean="0"/>
              <a:t>. Основні засади здійснення внутрішнього контролю розпорядниками бюджетних коштів затверджені постановою КМУ від 12 грудня 20</a:t>
            </a:r>
            <a:r>
              <a:rPr lang="ru-RU" sz="2500" b="1" dirty="0" smtClean="0"/>
              <a:t>18 </a:t>
            </a:r>
            <a:r>
              <a:rPr lang="ru-RU" sz="2500" b="1" dirty="0"/>
              <a:t>року № </a:t>
            </a:r>
            <a:r>
              <a:rPr lang="ru-RU" sz="2500" b="1" dirty="0" smtClean="0"/>
              <a:t>1062 (</a:t>
            </a:r>
            <a:r>
              <a:rPr lang="ru-RU" sz="2500" b="1" dirty="0" err="1" smtClean="0"/>
              <a:t>зі</a:t>
            </a:r>
            <a:r>
              <a:rPr lang="ru-RU" sz="2500" b="1" dirty="0" smtClean="0"/>
              <a:t> </a:t>
            </a:r>
            <a:r>
              <a:rPr lang="ru-RU" sz="2500" b="1" dirty="0" err="1" smtClean="0"/>
              <a:t>змінами</a:t>
            </a:r>
            <a:r>
              <a:rPr lang="ru-RU" sz="2500" b="1" dirty="0" smtClean="0"/>
              <a:t>).</a:t>
            </a:r>
            <a:endParaRPr lang="ru-RU" sz="2500" b="1" dirty="0" smtClean="0"/>
          </a:p>
        </p:txBody>
      </p:sp>
    </p:spTree>
    <p:extLst>
      <p:ext uri="{BB962C8B-B14F-4D97-AF65-F5344CB8AC3E}">
        <p14:creationId xmlns:p14="http://schemas.microsoft.com/office/powerpoint/2010/main" val="407160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41412" y="643467"/>
            <a:ext cx="9905999" cy="589800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uk-UA" sz="2000" b="1" dirty="0" smtClean="0"/>
          </a:p>
          <a:p>
            <a:pPr marL="0" indent="45720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Здійснити розподіл  обов’язків та призначити відповідальних виконавців (співвиконавців) за виконання завдань, процесів (функцій).</a:t>
            </a:r>
          </a:p>
          <a:p>
            <a:pPr marL="0" indent="45720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Визначити значущі процеси і функції по яких буде проводитися застосування </a:t>
            </a:r>
            <a:r>
              <a:rPr lang="ru-RU" sz="2000" b="1" dirty="0" smtClean="0"/>
              <a:t>СВК</a:t>
            </a:r>
            <a:r>
              <a:rPr lang="ru-RU" sz="2000" b="1" dirty="0"/>
              <a:t>. </a:t>
            </a:r>
            <a:endParaRPr lang="ru-RU" sz="2000" b="1" dirty="0" smtClean="0"/>
          </a:p>
          <a:p>
            <a:pPr marL="0" indent="45720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Скласти адміністративні регламенти значущих процесів (функцій</a:t>
            </a:r>
            <a:r>
              <a:rPr lang="uk-UA" sz="2000" b="1" dirty="0"/>
              <a:t>) до </a:t>
            </a:r>
            <a:r>
              <a:rPr lang="uk-UA" sz="2000" b="1" dirty="0" smtClean="0"/>
              <a:t>30.07.2019р</a:t>
            </a:r>
            <a:r>
              <a:rPr lang="uk-UA" sz="2000" b="1" dirty="0"/>
              <a:t>.</a:t>
            </a:r>
            <a:endParaRPr lang="uk-UA" sz="2000" b="1" dirty="0" smtClean="0"/>
          </a:p>
          <a:p>
            <a:pPr marL="0" indent="45720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Скласти технологічні карти на кожну функцію (процес)  </a:t>
            </a:r>
            <a:r>
              <a:rPr lang="uk-UA" sz="2000" b="1" dirty="0"/>
              <a:t>до </a:t>
            </a:r>
            <a:r>
              <a:rPr lang="uk-UA" sz="2000" b="1" dirty="0" smtClean="0"/>
              <a:t>30.07.2019р.</a:t>
            </a:r>
          </a:p>
          <a:p>
            <a:pPr marL="0" indent="45720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Скласти блок-схеми процесів за кожною функцією (процесом</a:t>
            </a:r>
            <a:r>
              <a:rPr lang="uk-UA" sz="2000" b="1" dirty="0"/>
              <a:t>) до </a:t>
            </a:r>
            <a:r>
              <a:rPr lang="uk-UA" sz="2000" b="1" dirty="0" smtClean="0"/>
              <a:t>30.07.2019р.</a:t>
            </a:r>
          </a:p>
          <a:p>
            <a:pPr marL="0" indent="45720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Визначити ризики, які впливають на досягнення мети та стратегічних цілей діяльності установи до 01.09.2019р</a:t>
            </a:r>
            <a:r>
              <a:rPr lang="uk-UA" sz="2000" b="1" dirty="0"/>
              <a:t>.</a:t>
            </a:r>
            <a:endParaRPr lang="uk-UA" sz="2000" b="1" dirty="0" smtClean="0"/>
          </a:p>
          <a:p>
            <a:pPr marL="0" indent="457200">
              <a:lnSpc>
                <a:spcPct val="100000"/>
              </a:lnSpc>
              <a:spcBef>
                <a:spcPts val="600"/>
              </a:spcBef>
              <a:buNone/>
            </a:pPr>
            <a:r>
              <a:rPr lang="uk-UA" sz="2000" b="1" dirty="0" smtClean="0"/>
              <a:t>Здійснити оцінку ризиків по усім значущим функціям (процесам) в установі</a:t>
            </a:r>
            <a:r>
              <a:rPr lang="uk-UA" sz="2000" b="1" dirty="0"/>
              <a:t> </a:t>
            </a:r>
            <a:r>
              <a:rPr lang="uk-UA" sz="2000" b="1" dirty="0" smtClean="0"/>
              <a:t>до 01.09.2019р</a:t>
            </a:r>
            <a:r>
              <a:rPr lang="uk-UA" sz="2000" b="1" dirty="0"/>
              <a:t>.</a:t>
            </a:r>
            <a:endParaRPr lang="uk-UA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288867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4456" y="1584932"/>
            <a:ext cx="3333750" cy="4762500"/>
          </a:xfrm>
          <a:prstGeom prst="rect">
            <a:avLst/>
          </a:prstGeom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041010" y="626533"/>
            <a:ext cx="10297550" cy="55913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1600" dirty="0" smtClean="0"/>
              <a:t> </a:t>
            </a:r>
            <a:endParaRPr lang="uk-UA" sz="1600" dirty="0"/>
          </a:p>
          <a:p>
            <a:pPr marL="0" indent="0">
              <a:buNone/>
            </a:pPr>
            <a:r>
              <a:rPr lang="uk-UA" sz="1800" b="1" dirty="0" smtClean="0"/>
              <a:t>Визначити способи реагування  на ризики в установі</a:t>
            </a:r>
            <a:r>
              <a:rPr lang="uk-UA" sz="1800" b="1" dirty="0"/>
              <a:t> </a:t>
            </a:r>
            <a:r>
              <a:rPr lang="uk-UA" sz="1800" b="1" dirty="0" smtClean="0"/>
              <a:t>та задокументувати процес управління ризиками в установі та підготувати Інформацію з ідентифікації та оцінки ризиків до </a:t>
            </a:r>
            <a:r>
              <a:rPr lang="uk-UA" sz="1800" b="1" dirty="0" smtClean="0"/>
              <a:t>20.09.2019р</a:t>
            </a:r>
            <a:r>
              <a:rPr lang="uk-UA" sz="1800" b="1" dirty="0" smtClean="0"/>
              <a:t>.</a:t>
            </a:r>
          </a:p>
          <a:p>
            <a:pPr marL="0" indent="0">
              <a:buNone/>
            </a:pPr>
            <a:r>
              <a:rPr lang="uk-UA" sz="1800" b="1" dirty="0" smtClean="0"/>
              <a:t>Підготувати, погодити та затвердити План заходів з управління ризиками в установі на 2019 рік  до 01.10.2019р.*</a:t>
            </a:r>
          </a:p>
          <a:p>
            <a:pPr marL="0" indent="0">
              <a:buNone/>
            </a:pPr>
            <a:r>
              <a:rPr lang="uk-UA" sz="1800" b="1" dirty="0" smtClean="0"/>
              <a:t>Подати копію Інформації про ідентифікацію та оцінку ризиків в установі та копію Плану заходів щодо управління ризиками затверджених керівником установи до управління внутрішнього аудиту Луганської </a:t>
            </a:r>
            <a:r>
              <a:rPr lang="uk-UA" sz="1800" b="1" dirty="0"/>
              <a:t>облдержадміністрації </a:t>
            </a:r>
            <a:r>
              <a:rPr lang="uk-UA" sz="1800" b="1" dirty="0">
                <a:solidFill>
                  <a:srgbClr val="38D45D"/>
                </a:solidFill>
              </a:rPr>
              <a:t>до </a:t>
            </a:r>
            <a:r>
              <a:rPr lang="uk-UA" sz="1800" b="1" dirty="0" smtClean="0">
                <a:solidFill>
                  <a:srgbClr val="38D45D"/>
                </a:solidFill>
              </a:rPr>
              <a:t>15.10.2019р</a:t>
            </a:r>
            <a:r>
              <a:rPr lang="uk-UA" sz="1800" b="1" dirty="0">
                <a:solidFill>
                  <a:srgbClr val="38D45D"/>
                </a:solidFill>
              </a:rPr>
              <a:t>.*</a:t>
            </a:r>
            <a:endParaRPr lang="uk-UA" sz="1800" b="1" dirty="0" smtClean="0">
              <a:solidFill>
                <a:srgbClr val="38D45D"/>
              </a:solidFill>
            </a:endParaRPr>
          </a:p>
          <a:p>
            <a:pPr marL="0" indent="0">
              <a:buNone/>
            </a:pPr>
            <a:endParaRPr lang="uk-UA" sz="1800" b="1" dirty="0" smtClean="0"/>
          </a:p>
          <a:p>
            <a:pPr marL="0" indent="0">
              <a:buNone/>
            </a:pPr>
            <a:r>
              <a:rPr lang="uk-UA" sz="1800" b="1" dirty="0" smtClean="0"/>
              <a:t>Провести засідання робочої групи з підведення підсумків. </a:t>
            </a:r>
          </a:p>
          <a:p>
            <a:pPr marL="0" indent="0">
              <a:buNone/>
            </a:pPr>
            <a:r>
              <a:rPr lang="uk-UA" sz="1800" b="1" dirty="0" smtClean="0"/>
              <a:t>Та, за потреби, здійснити корегування складу робочої групи</a:t>
            </a:r>
            <a:r>
              <a:rPr lang="uk-UA" sz="1800" b="1" dirty="0"/>
              <a:t> до </a:t>
            </a:r>
            <a:r>
              <a:rPr lang="uk-UA" sz="1800" b="1" dirty="0" smtClean="0"/>
              <a:t>20.12.2019р</a:t>
            </a:r>
            <a:r>
              <a:rPr lang="uk-UA" sz="1800" b="1" dirty="0"/>
              <a:t>.*</a:t>
            </a:r>
          </a:p>
        </p:txBody>
      </p:sp>
    </p:spTree>
    <p:extLst>
      <p:ext uri="{BB962C8B-B14F-4D97-AF65-F5344CB8AC3E}">
        <p14:creationId xmlns:p14="http://schemas.microsoft.com/office/powerpoint/2010/main" val="238685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676400" y="477352"/>
            <a:ext cx="93472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D45D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Дякуємо за увагу!</a:t>
            </a:r>
          </a:p>
          <a:p>
            <a:pPr algn="ctr"/>
            <a:endParaRPr lang="uk-UA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38D45D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endParaRPr lang="uk-UA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38D45D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uk-UA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D45D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Продовження буде…</a:t>
            </a:r>
            <a:endParaRPr lang="uk-UA" sz="5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38D45D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047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3076" y="457200"/>
            <a:ext cx="9905998" cy="83759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</a:rPr>
              <a:t>Чому необхідно впровадити внутрішній контроль ?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65414" y="1159329"/>
            <a:ext cx="10711543" cy="502920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uk-UA" dirty="0"/>
              <a:t>Децентралізація економіки України, яка ґрунтується на передачі владних функцій на децентралізований рівень, що підвищує відповідальність керівників за управління ресурсами держави, передбачає зміни ідеології управління</a:t>
            </a:r>
            <a:r>
              <a:rPr lang="uk-UA" dirty="0" smtClean="0"/>
              <a:t>.</a:t>
            </a:r>
          </a:p>
          <a:p>
            <a:pPr algn="just"/>
            <a:r>
              <a:rPr lang="uk-UA" dirty="0"/>
              <a:t>Зважаючи на вищевказані тенденції функціонування сучасної  фінансової системи України, а також те, що на сьогодні прийнятий ряд законодавчих актів, які зобов’язують усіх розпорядників бюджетних коштів запровадити базові компоненти державного внутрішнього фінансового контролю, впровадження внутрішнього </a:t>
            </a:r>
            <a:r>
              <a:rPr lang="uk-UA" dirty="0" smtClean="0"/>
              <a:t>контролю </a:t>
            </a:r>
            <a:r>
              <a:rPr lang="uk-UA" dirty="0"/>
              <a:t>в органах виконавчої влади є одним з основних завдань. Запровадження в Україні ефективної системи внутрішнього </a:t>
            </a:r>
            <a:r>
              <a:rPr lang="uk-UA" dirty="0" smtClean="0"/>
              <a:t>контролю </a:t>
            </a:r>
            <a:r>
              <a:rPr lang="uk-UA" dirty="0"/>
              <a:t>забезпечить протидію кризовим явищам, корупції та допоможе в досягненні економії, ефективності та результативності у використанні бюджетних ресурсів.</a:t>
            </a:r>
          </a:p>
          <a:p>
            <a:pPr algn="just"/>
            <a:r>
              <a:rPr lang="uk-UA" dirty="0" smtClean="0"/>
              <a:t> </a:t>
            </a:r>
            <a:r>
              <a:rPr lang="uk-UA" dirty="0"/>
              <a:t>Україна перебуває у процесі впровадження державного внутрішнього </a:t>
            </a:r>
            <a:r>
              <a:rPr lang="uk-UA" dirty="0" smtClean="0"/>
              <a:t>контролю </a:t>
            </a:r>
            <a:r>
              <a:rPr lang="uk-UA" dirty="0"/>
              <a:t>відповідно до зобов’язань, взятих в рамках реалізації Угоди про асоціацію між Україною, з однієї сторони, та Європейським Союзом, Європейським Співтовариством з атомної енергії і їхніми державами-членами, з іншої сторони</a:t>
            </a:r>
            <a:r>
              <a:rPr lang="uk-UA" dirty="0" smtClean="0"/>
              <a:t>. Адже</a:t>
            </a:r>
            <a:r>
              <a:rPr lang="uk-UA" dirty="0"/>
              <a:t>, не дивлячись на те, що системи державного внутрішнього контролю різних країн - членів ЄС відрізняються, вони функціонують за єдиними загальними підходами до організації </a:t>
            </a:r>
            <a:r>
              <a:rPr lang="uk-UA" dirty="0" smtClean="0"/>
              <a:t>системи ВК </a:t>
            </a:r>
            <a:r>
              <a:rPr lang="uk-UA" dirty="0"/>
              <a:t>та єдиною понятійною базою</a:t>
            </a:r>
            <a:r>
              <a:rPr lang="uk-UA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6147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896" y="439909"/>
            <a:ext cx="11185072" cy="812117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Основні </a:t>
            </a:r>
            <a:r>
              <a:rPr lang="uk-UA" sz="2400" b="1" dirty="0" smtClean="0">
                <a:solidFill>
                  <a:srgbClr val="FF0000"/>
                </a:solidFill>
              </a:rPr>
              <a:t>проблеми, які має вирішувати </a:t>
            </a:r>
            <a:r>
              <a:rPr lang="uk-UA" sz="2400" b="1" dirty="0" smtClean="0">
                <a:solidFill>
                  <a:srgbClr val="FF0000"/>
                </a:solidFill>
              </a:rPr>
              <a:t>впровадження </a:t>
            </a:r>
            <a:br>
              <a:rPr lang="uk-UA" sz="2400" b="1" dirty="0" smtClean="0">
                <a:solidFill>
                  <a:srgbClr val="FF0000"/>
                </a:solidFill>
              </a:rPr>
            </a:br>
            <a:r>
              <a:rPr lang="uk-UA" sz="2400" b="1" dirty="0" smtClean="0">
                <a:solidFill>
                  <a:srgbClr val="FF0000"/>
                </a:solidFill>
              </a:rPr>
              <a:t>системи внутрішнього контролю в установі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93896" y="1388533"/>
            <a:ext cx="11296356" cy="4588934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uk-UA" sz="2000" b="1" dirty="0"/>
              <a:t>1</a:t>
            </a:r>
            <a:r>
              <a:rPr lang="uk-UA" sz="2000" b="1" dirty="0" smtClean="0"/>
              <a:t>. </a:t>
            </a:r>
            <a:r>
              <a:rPr lang="uk-UA" sz="2000" dirty="0"/>
              <a:t>	</a:t>
            </a:r>
            <a:r>
              <a:rPr lang="uk-UA" sz="2000" b="1" dirty="0"/>
              <a:t>Відсутність чітко визначеної мети діяльності установи та її структурних підрозділів</a:t>
            </a:r>
            <a:r>
              <a:rPr lang="uk-UA" sz="2000" b="1" dirty="0" smtClean="0"/>
              <a:t>.</a:t>
            </a:r>
            <a:r>
              <a:rPr lang="uk-UA" sz="2000" b="1" dirty="0"/>
              <a:t> Не здійснюється стратегічне фінансування планування.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000" b="1" dirty="0" smtClean="0"/>
              <a:t>2</a:t>
            </a:r>
            <a:r>
              <a:rPr lang="uk-UA" sz="2000" b="1" dirty="0"/>
              <a:t>.	Відсутність чіткого делегування повноважень та відповідальності для кожного управлінського рівня установи.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000" b="1" dirty="0"/>
              <a:t>3.	Керівник установи переобтяжений прийняттям управлінських рішень, підписанням усіх документів – це може призвести до того, що рішення приймаються із запізненням та не враховуються належним чином технічні моменти, а нижчий рівень розгублений і не хоче брати відповідальності.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000" b="1" dirty="0"/>
              <a:t>4.	 Лінійні керівники, а також виконавці зазвичай не хочуть брати відповідальність.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000" b="1" dirty="0"/>
              <a:t>5.	Державні службовці в ієрархічних структурах уникають участі у прийнятті адміністративних рішень, оскільки не вважають це частиною діяльності. </a:t>
            </a:r>
            <a:endParaRPr lang="uk-UA" sz="2000" b="1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2000" b="1" dirty="0" smtClean="0"/>
              <a:t>6</a:t>
            </a:r>
            <a:r>
              <a:rPr lang="uk-UA" sz="2000" b="1" dirty="0"/>
              <a:t>.	Організаційні структури сформовані таким чином, що не сприяють досягненню цілей установи</a:t>
            </a:r>
            <a:r>
              <a:rPr lang="uk-UA" sz="2000" b="1" dirty="0" smtClean="0"/>
              <a:t>.</a:t>
            </a:r>
            <a:endParaRPr lang="uk-UA" sz="2000" dirty="0" smtClean="0"/>
          </a:p>
          <a:p>
            <a:pPr algn="just">
              <a:lnSpc>
                <a:spcPct val="100000"/>
              </a:lnSpc>
              <a:spcBef>
                <a:spcPts val="1800"/>
              </a:spcBef>
            </a:pP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253355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75248" y="1016000"/>
            <a:ext cx="10944665" cy="5230056"/>
          </a:xfr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  <a:spcAft>
                <a:spcPts val="0"/>
              </a:spcAft>
              <a:buClr>
                <a:srgbClr val="D9B247"/>
              </a:buClr>
            </a:pPr>
            <a:r>
              <a:rPr lang="uk-UA" sz="2000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7.	Оцінка ризиків розглядається як додатковий бюрократичний тягар для нижчих рівнів управління та не реалізується належним чином</a:t>
            </a:r>
            <a:r>
              <a:rPr lang="uk-UA" sz="2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.</a:t>
            </a:r>
            <a:endParaRPr lang="uk-UA" sz="2000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uk-UA" sz="2000" b="1" dirty="0" smtClean="0"/>
              <a:t>8</a:t>
            </a:r>
            <a:r>
              <a:rPr lang="uk-UA" sz="2000" b="1" dirty="0"/>
              <a:t>.	Звітність та підзвітність є слабкими та недостатньо ефективними, не сфокусовані на досягненні результатів.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uk-UA" sz="2000" b="1" dirty="0"/>
              <a:t>9.	Наявна фінансова інформація включає порівняння видатків із бюджетом, але не передбачає прогнозу або аналізу витрат.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uk-UA" sz="2000" b="1" dirty="0"/>
              <a:t>10</a:t>
            </a:r>
            <a:r>
              <a:rPr lang="uk-UA" sz="2000" b="1" dirty="0" smtClean="0"/>
              <a:t>. </a:t>
            </a:r>
            <a:r>
              <a:rPr lang="uk-UA" sz="2000" b="1" dirty="0"/>
              <a:t>Дані </a:t>
            </a:r>
            <a:r>
              <a:rPr lang="uk-UA" sz="2000" b="1" dirty="0" smtClean="0"/>
              <a:t>звітів чи </a:t>
            </a:r>
            <a:r>
              <a:rPr lang="uk-UA" sz="2000" b="1" dirty="0"/>
              <a:t>то оперативна інформація не завжди несе інформаційну цінність.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uk-UA" sz="2000" b="1" dirty="0"/>
              <a:t>11</a:t>
            </a:r>
            <a:r>
              <a:rPr lang="uk-UA" sz="2000" b="1" dirty="0" smtClean="0"/>
              <a:t>. </a:t>
            </a:r>
            <a:r>
              <a:rPr lang="uk-UA" sz="2000" b="1" dirty="0"/>
              <a:t>Заходи контролю майже завжди спрямовані на процес витрачання коштів, а не на процес досягнення цілей.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uk-UA" sz="2000" b="1" dirty="0"/>
              <a:t>12</a:t>
            </a:r>
            <a:r>
              <a:rPr lang="uk-UA" sz="2000" b="1" dirty="0" smtClean="0"/>
              <a:t>. </a:t>
            </a:r>
            <a:r>
              <a:rPr lang="uk-UA" sz="2000" b="1" dirty="0" smtClean="0"/>
              <a:t>Відсутній аналіз </a:t>
            </a:r>
            <a:r>
              <a:rPr lang="uk-UA" sz="2000" b="1" dirty="0"/>
              <a:t>та оцінка прийнятих управлінських рішень.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uk-UA" sz="2000" b="1" dirty="0" smtClean="0"/>
              <a:t>14. </a:t>
            </a:r>
            <a:r>
              <a:rPr lang="uk-UA" sz="2000" b="1" dirty="0"/>
              <a:t>Відсутній дієвий контроль та координація діяльності установ нижчого рівня.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uk-UA" sz="2000" b="1" dirty="0"/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endParaRPr lang="ru-RU" sz="2000" dirty="0"/>
          </a:p>
          <a:p>
            <a:pPr algn="just">
              <a:lnSpc>
                <a:spcPct val="100000"/>
              </a:lnSpc>
              <a:spcBef>
                <a:spcPts val="1200"/>
              </a:spcBef>
            </a:pPr>
            <a:endParaRPr lang="uk-UA" sz="2000" dirty="0" smtClean="0"/>
          </a:p>
          <a:p>
            <a:pPr algn="just">
              <a:lnSpc>
                <a:spcPct val="100000"/>
              </a:lnSpc>
              <a:spcBef>
                <a:spcPts val="1200"/>
              </a:spcBef>
            </a:pPr>
            <a:endParaRPr lang="uk-UA" sz="2000" dirty="0" smtClean="0"/>
          </a:p>
          <a:p>
            <a:pPr algn="just">
              <a:lnSpc>
                <a:spcPct val="100000"/>
              </a:lnSpc>
              <a:spcBef>
                <a:spcPts val="1800"/>
              </a:spcBef>
            </a:pPr>
            <a:endParaRPr lang="uk-UA" sz="2000" dirty="0" smtClean="0"/>
          </a:p>
          <a:p>
            <a:pPr algn="just">
              <a:lnSpc>
                <a:spcPct val="100000"/>
              </a:lnSpc>
              <a:spcBef>
                <a:spcPts val="1800"/>
              </a:spcBef>
            </a:pP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226598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251" y="438903"/>
            <a:ext cx="10156160" cy="851053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Що таке управлінська відповідальність керівника?</a:t>
            </a:r>
            <a:endParaRPr lang="uk-UA" sz="3600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41412" y="1392701"/>
            <a:ext cx="10197148" cy="475409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uk-UA" dirty="0" smtClean="0"/>
              <a:t>	</a:t>
            </a:r>
            <a:r>
              <a:rPr lang="uk-UA" b="1" dirty="0" smtClean="0"/>
              <a:t>Щодо визначення терміну «відповідальність» - то на </a:t>
            </a:r>
            <a:r>
              <a:rPr lang="uk-UA" b="1" dirty="0"/>
              <a:t>відміну від України, де поняття відповідальності традиційно розуміється як покарання за допущені порушення, в </a:t>
            </a:r>
            <a:r>
              <a:rPr lang="uk-UA" b="1" dirty="0" smtClean="0"/>
              <a:t>Європі </a:t>
            </a:r>
            <a:r>
              <a:rPr lang="uk-UA" b="1" dirty="0"/>
              <a:t>під цим терміном розуміється відповідальність за те, </a:t>
            </a:r>
            <a:r>
              <a:rPr lang="uk-UA" b="1" dirty="0" smtClean="0"/>
              <a:t>що:</a:t>
            </a:r>
          </a:p>
          <a:p>
            <a:pPr marL="457200" indent="-457200" algn="just">
              <a:buAutoNum type="arabicParenR"/>
            </a:pPr>
            <a:r>
              <a:rPr lang="uk-UA" b="1" dirty="0" smtClean="0"/>
              <a:t>організація </a:t>
            </a:r>
            <a:r>
              <a:rPr lang="uk-UA" b="1" dirty="0"/>
              <a:t>досягає належного рівня економії, ефективності і результативності відповідно до визначених нею завдань, тобто система внутрішнього контролю працює згідно з цими принципами (забезпечено відповідний рівень бухгалтерського обліку, достовірно оцінено вартість процесів, правильно визначено </a:t>
            </a:r>
            <a:r>
              <a:rPr lang="uk-UA" b="1" dirty="0" smtClean="0"/>
              <a:t>мету, цілі </a:t>
            </a:r>
            <a:r>
              <a:rPr lang="uk-UA" b="1" dirty="0"/>
              <a:t>та створено систему контролю на основі ризиків</a:t>
            </a:r>
            <a:r>
              <a:rPr lang="uk-UA" b="1" dirty="0" smtClean="0"/>
              <a:t>);</a:t>
            </a:r>
          </a:p>
          <a:p>
            <a:pPr marL="457200" indent="-457200" algn="just">
              <a:buAutoNum type="arabicParenR"/>
            </a:pPr>
            <a:r>
              <a:rPr lang="uk-UA" b="1" dirty="0" smtClean="0"/>
              <a:t>Установою забезпечується </a:t>
            </a:r>
            <a:r>
              <a:rPr lang="uk-UA" b="1" dirty="0"/>
              <a:t>достовірність фінансової, статистичної і управлінської звітності; </a:t>
            </a:r>
            <a:endParaRPr lang="uk-UA" b="1" dirty="0" smtClean="0"/>
          </a:p>
          <a:p>
            <a:pPr marL="457200" indent="-457200" algn="just">
              <a:buAutoNum type="arabicParenR"/>
            </a:pPr>
            <a:r>
              <a:rPr lang="uk-UA" b="1" dirty="0" smtClean="0"/>
              <a:t>виконуються </a:t>
            </a:r>
            <a:r>
              <a:rPr lang="uk-UA" b="1" dirty="0"/>
              <a:t>встановлені законодавством та керівництвом норми і правила.</a:t>
            </a:r>
          </a:p>
        </p:txBody>
      </p:sp>
    </p:spTree>
    <p:extLst>
      <p:ext uri="{BB962C8B-B14F-4D97-AF65-F5344CB8AC3E}">
        <p14:creationId xmlns:p14="http://schemas.microsoft.com/office/powerpoint/2010/main" val="159497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357261"/>
            <a:ext cx="9905998" cy="965353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Що таке Внутрішній аудит ?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141411" y="1168400"/>
            <a:ext cx="7850189" cy="516206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spcBef>
                <a:spcPts val="1800"/>
              </a:spcBef>
              <a:buNone/>
            </a:pPr>
            <a:r>
              <a:rPr lang="uk-UA" dirty="0" smtClean="0"/>
              <a:t>	</a:t>
            </a:r>
            <a:r>
              <a:rPr lang="uk-UA" sz="2900" b="1" dirty="0" smtClean="0"/>
              <a:t>Згідно </a:t>
            </a:r>
            <a:r>
              <a:rPr lang="uk-UA" sz="2900" b="1" dirty="0"/>
              <a:t>визначення наданого у статті 26 Бюджетного Кодексу України </a:t>
            </a:r>
            <a:r>
              <a:rPr lang="uk-UA" sz="2900" b="1" dirty="0" smtClean="0"/>
              <a:t>внутрішнім </a:t>
            </a:r>
            <a:r>
              <a:rPr lang="uk-UA" sz="2900" b="1" dirty="0"/>
              <a:t>аудитом є діяльність, спрямована на удосконалення системи управління, внутрішнього контролю, запобігання фактам незаконного, неефективного та нерезультативного використання бюджетних коштів, виникненню помилок чи інших недоліків у діяльності розпорядника бюджетних коштів і підприємств, установ та організацій, що належать до сфери його управління, та яка передбачає надання незалежних висновків і рекомендацій. Для здійснення внутрішнього аудиту розпорядник бюджетних коштів в особі керівника утворює самостійний структурний підрозділ внутрішнього аудиту, що є підпорядкованим і підзвітним безпосередньо такому керівнику. </a:t>
            </a:r>
            <a:endParaRPr lang="uk-UA" sz="2900" b="1" dirty="0" smtClean="0"/>
          </a:p>
          <a:p>
            <a:pPr algn="just"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uk-UA" sz="2600" b="1" dirty="0" smtClean="0">
                <a:solidFill>
                  <a:srgbClr val="FF0000"/>
                </a:solidFill>
              </a:rPr>
              <a:t>Зверніть увагу в Постанові </a:t>
            </a:r>
            <a:r>
              <a:rPr lang="uk-UA" sz="2600" b="1" dirty="0">
                <a:solidFill>
                  <a:srgbClr val="FF0000"/>
                </a:solidFill>
              </a:rPr>
              <a:t>1062  </a:t>
            </a:r>
            <a:r>
              <a:rPr lang="uk-UA" sz="2600" b="1" dirty="0" smtClean="0">
                <a:solidFill>
                  <a:srgbClr val="FF0000"/>
                </a:solidFill>
              </a:rPr>
              <a:t>наголошено про розмежування </a:t>
            </a:r>
            <a:r>
              <a:rPr lang="uk-UA" sz="2600" b="1" dirty="0">
                <a:solidFill>
                  <a:srgbClr val="FF0000"/>
                </a:solidFill>
              </a:rPr>
              <a:t>внутрішнього контролю та внутрішнього аудиту — внутрішній аудит здійснюється для оцінки функціонування системи внутрішнього контролю в установі, надання рекомендацій щодо її поліпшення без безпосереднього здійснення заходів з організації внутрішнього контролю, управління ризиками і прийняття управлінських рішень про управління фінансовими та іншими </a:t>
            </a:r>
            <a:r>
              <a:rPr lang="uk-UA" sz="2600" b="1" dirty="0" smtClean="0">
                <a:solidFill>
                  <a:srgbClr val="FF0000"/>
                </a:solidFill>
              </a:rPr>
              <a:t>ресурсами</a:t>
            </a:r>
            <a:r>
              <a:rPr lang="uk-UA" sz="2600" b="1" dirty="0">
                <a:solidFill>
                  <a:srgbClr val="FF0000"/>
                </a:solidFill>
              </a:rPr>
              <a:t>.</a:t>
            </a:r>
            <a:endParaRPr lang="uk-UA" sz="2600" b="1" dirty="0" smtClean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135" y="1453242"/>
            <a:ext cx="2290521" cy="407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9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438904"/>
            <a:ext cx="9905998" cy="75308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rgbClr val="FF0000"/>
                </a:solidFill>
              </a:rPr>
              <a:t>Щ</a:t>
            </a:r>
            <a:r>
              <a:rPr lang="uk-UA" b="1" dirty="0" smtClean="0">
                <a:solidFill>
                  <a:srgbClr val="FF0000"/>
                </a:solidFill>
              </a:rPr>
              <a:t>о таке Внутрішній контроль ?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34786" y="1191986"/>
            <a:ext cx="8311239" cy="5225143"/>
          </a:xfrm>
        </p:spPr>
        <p:txBody>
          <a:bodyPr>
            <a:normAutofit fontScale="92500"/>
          </a:bodyPr>
          <a:lstStyle/>
          <a:p>
            <a:pPr algn="just">
              <a:lnSpc>
                <a:spcPct val="110000"/>
              </a:lnSpc>
              <a:spcBef>
                <a:spcPts val="1800"/>
              </a:spcBef>
            </a:pPr>
            <a:r>
              <a:rPr lang="uk-UA" dirty="0"/>
              <a:t>ст. 26 Бюджетного кодексу України</a:t>
            </a:r>
          </a:p>
          <a:p>
            <a:pPr algn="just"/>
            <a:r>
              <a:rPr lang="uk-UA" b="1" dirty="0" smtClean="0"/>
              <a:t>Внутрішнім контролем </a:t>
            </a:r>
            <a:r>
              <a:rPr lang="uk-UA" dirty="0" smtClean="0"/>
              <a:t>є комплекс заходів, що застосовуються керівником для забезпечення дотримання законності та ефективності використання бюджетних коштів, досягнення результатів відповідно до встановленої мети, завдань, планів і вимог щодо діяльності розпорядника бюджетних коштів і підприємств, установ та організацій, що належать до сфери його управління. </a:t>
            </a:r>
          </a:p>
          <a:p>
            <a:pPr algn="just"/>
            <a:r>
              <a:rPr lang="uk-UA" b="1" dirty="0" smtClean="0"/>
              <a:t>Внутрішній </a:t>
            </a:r>
            <a:r>
              <a:rPr lang="uk-UA" b="1" dirty="0"/>
              <a:t>контроль </a:t>
            </a:r>
            <a:r>
              <a:rPr lang="uk-UA" dirty="0"/>
              <a:t>– це </a:t>
            </a:r>
            <a:r>
              <a:rPr lang="uk-UA" b="1" dirty="0"/>
              <a:t>інструмент управління</a:t>
            </a:r>
            <a:r>
              <a:rPr lang="uk-UA" dirty="0"/>
              <a:t>, що дозволяє керівництву органів державного і комунального сектору перевірити стан виконання завдань  органу. Це динамічний цілісний процес, що постійно адаптується до змін, які зазнає орган державного сектора. Основою внутрішнього контролю </a:t>
            </a:r>
            <a:r>
              <a:rPr lang="uk-UA" dirty="0" smtClean="0"/>
              <a:t>є </a:t>
            </a:r>
            <a:r>
              <a:rPr lang="uk-UA" dirty="0"/>
              <a:t>відповідальність керівника за управління та розвиток органу в цілому.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025" y="1191986"/>
            <a:ext cx="2857503" cy="4762500"/>
          </a:xfrm>
          <a:prstGeom prst="rect">
            <a:avLst/>
          </a:prstGeom>
          <a:effectLst>
            <a:softEdge rad="355600"/>
          </a:effectLst>
        </p:spPr>
      </p:pic>
    </p:spTree>
    <p:extLst>
      <p:ext uri="{BB962C8B-B14F-4D97-AF65-F5344CB8AC3E}">
        <p14:creationId xmlns:p14="http://schemas.microsoft.com/office/powerpoint/2010/main" val="101914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924" y="3248157"/>
            <a:ext cx="2277291" cy="37954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223" y="538331"/>
            <a:ext cx="10678886" cy="68467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На </a:t>
            </a:r>
            <a:r>
              <a:rPr lang="uk-UA" sz="2000" b="1" dirty="0" smtClean="0">
                <a:solidFill>
                  <a:srgbClr val="FF0000"/>
                </a:solidFill>
              </a:rPr>
              <a:t>виконання</a:t>
            </a:r>
            <a:r>
              <a:rPr lang="ru-RU" sz="2000" b="1" dirty="0" smtClean="0">
                <a:solidFill>
                  <a:srgbClr val="FF0000"/>
                </a:solidFill>
              </a:rPr>
              <a:t> Постанови </a:t>
            </a:r>
            <a:r>
              <a:rPr lang="uk-UA" sz="2000" b="1" dirty="0" smtClean="0">
                <a:solidFill>
                  <a:srgbClr val="FF0000"/>
                </a:solidFill>
              </a:rPr>
              <a:t>КМУ від 12 грудня </a:t>
            </a:r>
            <a:r>
              <a:rPr lang="ru-RU" sz="2000" b="1" dirty="0" smtClean="0">
                <a:solidFill>
                  <a:srgbClr val="FF0000"/>
                </a:solidFill>
              </a:rPr>
              <a:t>2018 </a:t>
            </a:r>
            <a:r>
              <a:rPr lang="ru-RU" sz="2000" b="1" dirty="0">
                <a:solidFill>
                  <a:srgbClr val="FF0000"/>
                </a:solidFill>
              </a:rPr>
              <a:t>р. № 1062 </a:t>
            </a:r>
            <a:r>
              <a:rPr lang="uk-UA" sz="2000" b="1" noProof="1">
                <a:solidFill>
                  <a:srgbClr val="FF0000"/>
                </a:solidFill>
              </a:rPr>
              <a:t>керівник установи </a:t>
            </a:r>
            <a:r>
              <a:rPr lang="uk-UA" sz="2000" b="1" noProof="1" smtClean="0">
                <a:solidFill>
                  <a:srgbClr val="FF0000"/>
                </a:solidFill>
              </a:rPr>
              <a:t> організовує </a:t>
            </a:r>
            <a:r>
              <a:rPr lang="uk-UA" sz="2000" b="1" noProof="1">
                <a:solidFill>
                  <a:srgbClr val="FF0000"/>
                </a:solidFill>
              </a:rPr>
              <a:t>та забезпечує здійснення внутрішнього контролю </a:t>
            </a:r>
            <a:r>
              <a:rPr lang="uk-UA" sz="2000" b="1" noProof="1" smtClean="0">
                <a:solidFill>
                  <a:srgbClr val="FF0000"/>
                </a:solidFill>
              </a:rPr>
              <a:t>з дотриманням наступних принципів:</a:t>
            </a:r>
            <a:endParaRPr lang="uk-UA" sz="2000" b="1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925830" y="1223010"/>
            <a:ext cx="9578340" cy="489204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uk-UA" sz="1800" b="1" dirty="0">
                <a:solidFill>
                  <a:srgbClr val="00B050"/>
                </a:solidFill>
              </a:rPr>
              <a:t>безперервності</a:t>
            </a:r>
            <a:r>
              <a:rPr lang="uk-UA" sz="1800" dirty="0"/>
              <a:t> — політики, правила та заходи, спрямовані на досягнення визначеної мети (місії), стратегічних та інших цілей, завдань, планів і вимог щодо діяльності установи, мінімізацію впливу ризиків, застосовуються постійно для своєчасного реагування на зміни, які стосуються діяльності установи;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uk-UA" sz="1800" b="1" dirty="0">
                <a:solidFill>
                  <a:srgbClr val="00B050"/>
                </a:solidFill>
              </a:rPr>
              <a:t>об’єктивності</a:t>
            </a:r>
            <a:r>
              <a:rPr lang="uk-UA" sz="1800" dirty="0"/>
              <a:t> — прийняття управлінських рішень на підставі повної та достовірної інформації, що ґрунтується на документальних та фактичних даних і виключає вплив суб’єктивних факторів;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uk-UA" sz="1800" b="1" dirty="0">
                <a:solidFill>
                  <a:srgbClr val="00B050"/>
                </a:solidFill>
              </a:rPr>
              <a:t>делегування повноважень </a:t>
            </a:r>
            <a:r>
              <a:rPr lang="uk-UA" sz="1800" dirty="0"/>
              <a:t>— розподіл повноважень та чітке визначення обов’язків керівництва та працівників установи, надання їм відповідних прав та ресурсів, необхідних для виконання посадових обов’язків;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uk-UA" sz="1800" b="1" dirty="0">
                <a:solidFill>
                  <a:srgbClr val="00B050"/>
                </a:solidFill>
              </a:rPr>
              <a:t>відповідальності</a:t>
            </a:r>
            <a:r>
              <a:rPr lang="uk-UA" sz="1800" dirty="0"/>
              <a:t> — керівництво та працівники установи несуть відповідальність за свої рішення, дії та виконання завдань у рамках посадових обов’язків;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uk-UA" sz="1800" b="1" dirty="0">
                <a:solidFill>
                  <a:srgbClr val="00B050"/>
                </a:solidFill>
              </a:rPr>
              <a:t>превентивності</a:t>
            </a:r>
            <a:r>
              <a:rPr lang="uk-UA" sz="1800" dirty="0"/>
              <a:t> — своєчасне здійснення заходів контролю для запобігання виникненню відхилень від установлених норм;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uk-UA" sz="1800" b="1" dirty="0">
                <a:solidFill>
                  <a:srgbClr val="00B050"/>
                </a:solidFill>
              </a:rPr>
              <a:t>розмежування внутрішнього контролю та внутрішнього аудиту </a:t>
            </a:r>
            <a:r>
              <a:rPr lang="uk-UA" sz="1800" dirty="0" smtClean="0"/>
              <a:t>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uk-UA" sz="1800" b="1" dirty="0" smtClean="0">
                <a:solidFill>
                  <a:srgbClr val="00B050"/>
                </a:solidFill>
              </a:rPr>
              <a:t>відкритості</a:t>
            </a:r>
            <a:r>
              <a:rPr lang="uk-UA" sz="1800" dirty="0" smtClean="0"/>
              <a:t> </a:t>
            </a:r>
            <a:r>
              <a:rPr lang="uk-UA" sz="1800" dirty="0"/>
              <a:t>— запровадження механізмів зворотного зв’язку та забезпечення необхідного ступеня прозорості під час проведення оцінки системи внутрішнього контролю</a:t>
            </a:r>
            <a:r>
              <a:rPr lang="uk-UA" sz="1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589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ирода">
  <a:themeElements>
    <a:clrScheme name="Природа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Природа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Природ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12754</TotalTime>
  <Words>1470</Words>
  <Application>Microsoft Office PowerPoint</Application>
  <PresentationFormat>Произвольный</PresentationFormat>
  <Paragraphs>120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Природа</vt:lpstr>
      <vt:lpstr>ЛУГАНСЬКА ОБЛАСНА ДЕРЖАВНА АДМІНІСТРАЦІЯ ЛУГАНСЬКА ОБЛАСНА ВІЙСЬКОВО-ЦИВІЛЬНА АДМІНІСТРАЦІЯ     ОРГАНІЗАЦІЯ ВНУТРІШНЬОГО КОНТРОЛЮ РОЗПОРЯДНИКАМИ БЮДЖЕТНИХ КОШТІВ     </vt:lpstr>
      <vt:lpstr> В яких нормативних актах зазначено впровадження внутрішнього контролю ?</vt:lpstr>
      <vt:lpstr>Чому необхідно впровадити внутрішній контроль ?</vt:lpstr>
      <vt:lpstr>Основні проблеми, які має вирішувати впровадження  системи внутрішнього контролю в установі</vt:lpstr>
      <vt:lpstr>Презентация PowerPoint</vt:lpstr>
      <vt:lpstr>Що таке управлінська відповідальність керівника?</vt:lpstr>
      <vt:lpstr>Що таке Внутрішній аудит ?</vt:lpstr>
      <vt:lpstr>Що таке Внутрішній контроль ?</vt:lpstr>
      <vt:lpstr>На виконання Постанови КМУ від 12 грудня 2018 р. № 1062 керівник установи  організовує та забезпечує здійснення внутрішнього контролю з дотриманням наступних принципів:</vt:lpstr>
      <vt:lpstr>По якій моделі запроваджується внутрішній контроль ?</vt:lpstr>
      <vt:lpstr>Перший елемент: внутрішнє середовище</vt:lpstr>
      <vt:lpstr>другий елемент:   управління ризиками</vt:lpstr>
      <vt:lpstr>Третій елемент:  Заходи контролю</vt:lpstr>
      <vt:lpstr>Четвертий елемент: Інформація та комунікація</vt:lpstr>
      <vt:lpstr>П'ятий елемент:  Моніторинг</vt:lpstr>
      <vt:lpstr>Отже, підведемо підсумки, яка користь ВК ?</vt:lpstr>
      <vt:lpstr>Що необхідно зробити в першу чергу </vt:lpstr>
      <vt:lpstr>РЕКОМЕНДАЦІЇ: Що необхідно передбачити у Плані  впровадження   внутрішнього контролю  на 2019 рік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Впровадження державного внутрішнього фінансового контролю (ДВфк) в україні</dc:title>
  <dc:creator>Мельник Ольга Іванівна</dc:creator>
  <cp:lastModifiedBy>УВАЛО9</cp:lastModifiedBy>
  <cp:revision>232</cp:revision>
  <cp:lastPrinted>2019-03-15T13:03:58Z</cp:lastPrinted>
  <dcterms:created xsi:type="dcterms:W3CDTF">2018-09-07T08:41:58Z</dcterms:created>
  <dcterms:modified xsi:type="dcterms:W3CDTF">2019-05-14T09:14:15Z</dcterms:modified>
</cp:coreProperties>
</file>